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0" r:id="rId3"/>
    <p:sldId id="301" r:id="rId4"/>
    <p:sldId id="378" r:id="rId5"/>
    <p:sldId id="379" r:id="rId6"/>
    <p:sldId id="381" r:id="rId7"/>
    <p:sldId id="382" r:id="rId8"/>
    <p:sldId id="383" r:id="rId9"/>
    <p:sldId id="384" r:id="rId10"/>
    <p:sldId id="331" r:id="rId11"/>
    <p:sldId id="352" r:id="rId12"/>
    <p:sldId id="345" r:id="rId13"/>
    <p:sldId id="350" r:id="rId14"/>
    <p:sldId id="353" r:id="rId15"/>
    <p:sldId id="359" r:id="rId16"/>
    <p:sldId id="346" r:id="rId17"/>
    <p:sldId id="351" r:id="rId18"/>
    <p:sldId id="358" r:id="rId19"/>
    <p:sldId id="360" r:id="rId20"/>
    <p:sldId id="347" r:id="rId21"/>
    <p:sldId id="355" r:id="rId22"/>
    <p:sldId id="361" r:id="rId23"/>
    <p:sldId id="368" r:id="rId24"/>
    <p:sldId id="369" r:id="rId25"/>
    <p:sldId id="370" r:id="rId26"/>
    <p:sldId id="371" r:id="rId27"/>
    <p:sldId id="334" r:id="rId28"/>
    <p:sldId id="333" r:id="rId29"/>
    <p:sldId id="343" r:id="rId30"/>
    <p:sldId id="366" r:id="rId31"/>
    <p:sldId id="342" r:id="rId32"/>
    <p:sldId id="340" r:id="rId33"/>
    <p:sldId id="356" r:id="rId34"/>
    <p:sldId id="339" r:id="rId35"/>
    <p:sldId id="335" r:id="rId36"/>
    <p:sldId id="338" r:id="rId37"/>
    <p:sldId id="362" r:id="rId38"/>
    <p:sldId id="341" r:id="rId39"/>
    <p:sldId id="336" r:id="rId40"/>
    <p:sldId id="337" r:id="rId41"/>
    <p:sldId id="363" r:id="rId42"/>
    <p:sldId id="364" r:id="rId43"/>
    <p:sldId id="367" r:id="rId44"/>
    <p:sldId id="373" r:id="rId45"/>
    <p:sldId id="375" r:id="rId46"/>
    <p:sldId id="374" r:id="rId47"/>
    <p:sldId id="376" r:id="rId48"/>
    <p:sldId id="377" r:id="rId4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26"/>
    <p:restoredTop sz="73410"/>
  </p:normalViewPr>
  <p:slideViewPr>
    <p:cSldViewPr snapToGrid="0" snapToObjects="1">
      <p:cViewPr>
        <p:scale>
          <a:sx n="55" d="100"/>
          <a:sy n="55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1A7D94A-3000-0D4B-9E11-48E07F1B99C8}" type="datetimeFigureOut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4C473FE-1385-D045-9994-966B461D7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C10CBF3-5E80-E44D-9F62-F81D0B93836F}" type="datetimeFigureOut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63A3673-2439-144F-9843-9F2B03E026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72DD01-2A38-974C-8420-DAEA3E5A6544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7E39A-74C9-0149-921B-63EA11F8C973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83BC6C-8B57-7C44-807C-B2E2C876F09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8A632B-2562-DA46-947F-80A176B917D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AEC11C-847B-2D47-957D-AA79EB8258C6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80FEEF-9DA7-C14C-AD5B-B3ADF655020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F11B9C-8B22-FD47-8C01-DA8BA0F676A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92CC34-AF82-724E-B4DC-29F3DC5F2B8B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5D0ED9-1DBB-1448-9E32-FF254EC77CE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9F6E9C-D851-B247-B121-AD1071C63078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E5DA3A-5758-1D40-B02B-6FABD3819E7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EF256A-8D4B-1A4C-8FCB-BC51A374F9C6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08C589-07F3-924E-9AE2-0EBE2AE8D734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371930-A525-CB45-968E-0EC21738879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4FCFA7-20B0-2E4B-9E37-44E223EA25B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6FC4F0-E4DA-814D-B43E-66BDF21E438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E191450-BF46-C145-BC77-27E6696895E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102BE3-2BC3-BD4E-8A72-0DFA967123D2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B375155-49E2-B546-AA7C-BDCFAA545C9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CF30AB-0807-5648-9C64-1F65689A56E8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6E44D24-0834-A647-AF11-E78DE3B65E3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5458FCC-9816-BA49-9BE9-AA279A2F5CA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F5870C-DE06-274A-B7DD-D89A4F2DC09F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437034-7A22-304F-8C92-B49B12A6DC9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57A9F4-DE58-884C-853B-57E872D45B7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46E8CE-5583-DA48-A8E1-FAAD8189964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E7E808-388D-8542-9C6A-AEF9C4A6F29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4EF3FB-6536-3941-9EE6-98F6D660474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C3AD3A6-F243-474D-9A75-B12807407A53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CDF343-989A-4843-9346-D39775DEBBF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6026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2B95A2-0E99-A043-90F3-F29C93108E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5785B-A853-4B4E-9C36-CEADB2C1F81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45FDE5-7E7B-164E-9FD7-6A04168ADACD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92A53F-070D-7D42-B101-5470B69C5B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3671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 dirty="0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8095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520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5582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2B95A2-0E99-A043-90F3-F29C93108E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062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468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9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90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2192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04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9E57E-A5E1-8C44-9597-065DD7538DF2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9A76E-EA50-F647-9377-AFF6C1617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3F80E-38FF-3E4F-B244-676DDDF5FA6A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7BC41-2D45-3142-9AF3-9DFEFE990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41972-9C54-A24C-B115-610FB7687419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DCFBD-104D-AD47-B273-43594655F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D711E-DD8F-4341-AD96-16C374FC668F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3D8C8-2350-7540-BD7D-1D4E8A468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6010A-9B16-104E-8452-222BE126A4A9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310C1-58FB-EB45-99ED-73586884C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1230F-21ED-C04D-A82F-1CEBF9B7AD16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EEF67-430E-B14F-80DF-0BAF87955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8BD45-B1DD-EE4C-9492-98974A0F3446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80028-8597-8E4C-BD6E-B121A90C19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C3B77-48FA-AE48-952D-63DBAA5A265E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B7DD2-0107-7245-B8FF-CC97B43DF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17E34-9062-294E-B11A-AC42DCECF8A6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F9C06-6F91-E94B-ABBE-67EDC0EF6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0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55384-1DD0-B845-96CA-7132C38D3FFB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605BE-F549-004D-BB34-D09E29642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A07AF-908E-A841-B1D3-95242A7C6C8F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A3AB5-38DE-D54D-AF76-A2648F759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F90166-94C4-FB42-8FBD-51472884F4E3}" type="datetime1">
              <a:rPr lang="en-US"/>
              <a:pPr>
                <a:defRPr/>
              </a:pPr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F0EF74-8BC5-B349-927F-B2D567467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ri.fr/perso/bpinaud/userfiles/downloads/hartigan_1979_kmeans.pd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325"/>
            <a:ext cx="12455525" cy="22161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2451100" y="4070350"/>
            <a:ext cx="9344025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 b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9: Unsupervised Learning</a:t>
            </a:r>
          </a:p>
          <a:p>
            <a:pPr eaLnBrk="1" hangingPunct="1"/>
            <a:r>
              <a:rPr lang="en-US" altLang="x-none" sz="20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pPr eaLnBrk="1" hangingPunct="1"/>
            <a:r>
              <a:rPr lang="en-US" altLang="x-none" sz="20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pPr eaLnBrk="1" hangingPunct="1"/>
            <a:endParaRPr lang="en-US" altLang="x-none" sz="200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</a:p>
        </p:txBody>
      </p:sp>
      <p:pic>
        <p:nvPicPr>
          <p:cNvPr id="41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4156075"/>
            <a:ext cx="16446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4CBB4-FEE0-9D46-A273-165EED210CAB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6081B-C30F-8E4B-AD1D-E2BF20E9F7FA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54022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12290" name="TextBox 6"/>
          <p:cNvSpPr txBox="1">
            <a:spLocks noChangeArrowheads="1"/>
          </p:cNvSpPr>
          <p:nvPr/>
        </p:nvSpPr>
        <p:spPr bwMode="auto">
          <a:xfrm>
            <a:off x="2967038" y="4094163"/>
            <a:ext cx="68008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8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What if you didn’t have labels in a dataset? </a:t>
            </a:r>
            <a:endParaRPr lang="en-US" altLang="x-none" sz="400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much of the land is yielding growth?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43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88" y="58738"/>
            <a:ext cx="7073900" cy="672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63838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Courtesy NASA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16386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can we extract the extent of the fertile areas of the Nile from a photograph?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3838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Courtesy NASA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3284" y="222486"/>
            <a:ext cx="9078716" cy="6504709"/>
          </a:xfrm>
          <a:prstGeom prst="rect">
            <a:avLst/>
          </a:prstGeom>
        </p:spPr>
      </p:pic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 the last election, which regions’ support swung for one party more than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BBC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23andMe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00" y="1440190"/>
            <a:ext cx="9283700" cy="5156200"/>
          </a:xfrm>
          <a:prstGeom prst="rect">
            <a:avLst/>
          </a:prstGeom>
        </p:spPr>
      </p:pic>
      <p:sp>
        <p:nvSpPr>
          <p:cNvPr id="20484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Which genes are correlated and can be expressed in lower dimensions?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22530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Answers: A lot or 46.7% of the image. 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0"/>
            <a:ext cx="7156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0"/>
            <a:ext cx="720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24578" name="TextBox 6"/>
          <p:cNvSpPr txBox="1">
            <a:spLocks noChangeArrowheads="1"/>
          </p:cNvSpPr>
          <p:nvPr/>
        </p:nvSpPr>
        <p:spPr bwMode="auto">
          <a:xfrm>
            <a:off x="619125" y="374650"/>
            <a:ext cx="424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woot! </a:t>
            </a:r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  <a:sym typeface="Wingdings" charset="2"/>
              </a:rPr>
              <a:t></a:t>
            </a:r>
            <a:endParaRPr lang="en-US" altLang="x-none" sz="360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457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11113"/>
            <a:ext cx="7156450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2662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222250"/>
            <a:ext cx="9078912" cy="650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Which regions’ support swung for one party more than before?</a:t>
            </a:r>
          </a:p>
          <a:p>
            <a:pPr eaLnBrk="1" hangingPunct="1"/>
            <a:r>
              <a:rPr lang="en-US" altLang="x-none" sz="2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(Note that the pattern is not bound by states)</a:t>
            </a:r>
            <a:endParaRPr lang="en-US" altLang="x-none" sz="24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BBC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23andMe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1439863"/>
            <a:ext cx="92837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Depends. But for some ancestries, it can be as few as two variables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Last thoughts on </a:t>
            </a: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supervised learning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54022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0722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1463675" y="1809750"/>
            <a:ext cx="5672138" cy="42322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Learn and predict known phenomena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Targets (labels), Input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Eval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Common measures (e.g. ROC, F1, TPR)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Complexity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Statistical techniques tend to be complex</a:t>
            </a:r>
          </a:p>
        </p:txBody>
      </p:sp>
      <p:sp>
        <p:nvSpPr>
          <p:cNvPr id="30724" name="Rectangle 7"/>
          <p:cNvSpPr>
            <a:spLocks noChangeArrowheads="1"/>
          </p:cNvSpPr>
          <p:nvPr/>
        </p:nvSpPr>
        <p:spPr bwMode="auto">
          <a:xfrm>
            <a:off x="7974013" y="3271838"/>
            <a:ext cx="421798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 = f(x)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0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6026150" y="1892300"/>
            <a:ext cx="5778500" cy="46624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Find new patterns via clustering and latent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Only input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Eval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Many evaluation measures or techniques, but none that are standard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Complexity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Statistical techniques tend to be simple and iterative</a:t>
            </a:r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892300"/>
            <a:ext cx="3908425" cy="379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4818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Two general tasks in unsupervised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892300"/>
            <a:ext cx="4979988" cy="3786188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Clustering can answer: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Which points can be grouped together based on their attributes?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common types: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Hierarchical Clustering (Agglomerative)</a:t>
            </a:r>
            <a:endParaRPr lang="en-US" sz="2800" dirty="0">
              <a:solidFill>
                <a:srgbClr val="FFFF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2375" y="1892300"/>
            <a:ext cx="4981575" cy="372427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Dimensionality reduction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Which features have similar information and can be packaged into fewer principal variables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common types: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Principal Component Analysis (PCA)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Latent Factor Analysis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686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6867" name="Rectangle 7"/>
          <p:cNvSpPr>
            <a:spLocks noChangeArrowheads="1"/>
          </p:cNvSpPr>
          <p:nvPr/>
        </p:nvSpPr>
        <p:spPr bwMode="auto">
          <a:xfrm>
            <a:off x="838200" y="1892300"/>
            <a:ext cx="9982200" cy="12620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Assumption: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There is some set of clusters k &lt; n that represent naturally occurring groups  </a:t>
            </a:r>
          </a:p>
        </p:txBody>
      </p:sp>
      <p:grpSp>
        <p:nvGrpSpPr>
          <p:cNvPr id="36868" name="Group 14"/>
          <p:cNvGrpSpPr>
            <a:grpSpLocks/>
          </p:cNvGrpSpPr>
          <p:nvPr/>
        </p:nvGrpSpPr>
        <p:grpSpPr bwMode="auto">
          <a:xfrm>
            <a:off x="4548188" y="3900488"/>
            <a:ext cx="2290762" cy="1949450"/>
            <a:chOff x="4325277" y="3558857"/>
            <a:chExt cx="3479588" cy="2963050"/>
          </a:xfrm>
        </p:grpSpPr>
        <p:pic>
          <p:nvPicPr>
            <p:cNvPr id="36879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3665" y="3558857"/>
              <a:ext cx="2634535" cy="2559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H="1" flipV="1">
              <a:off x="4325277" y="4017309"/>
              <a:ext cx="1504687" cy="820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822729" y="3961812"/>
              <a:ext cx="1982136" cy="8758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822729" y="4837698"/>
              <a:ext cx="48227" cy="16842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869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900488"/>
            <a:ext cx="173355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>
            <a:stCxn id="32" idx="0"/>
          </p:cNvCxnSpPr>
          <p:nvPr/>
        </p:nvCxnSpPr>
        <p:spPr>
          <a:xfrm flipH="1">
            <a:off x="2559050" y="3729038"/>
            <a:ext cx="6350" cy="2120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1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3900488"/>
            <a:ext cx="173355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Connector 23"/>
          <p:cNvCxnSpPr/>
          <p:nvPr/>
        </p:nvCxnSpPr>
        <p:spPr>
          <a:xfrm flipH="1" flipV="1">
            <a:off x="7427913" y="4200525"/>
            <a:ext cx="1085850" cy="541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09000" y="3756025"/>
            <a:ext cx="1150938" cy="985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642225" y="4792663"/>
            <a:ext cx="866775" cy="110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509000" y="4741863"/>
            <a:ext cx="898525" cy="110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423988" y="3729038"/>
            <a:ext cx="2282825" cy="2120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48188" y="3756025"/>
            <a:ext cx="2284412" cy="21209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421563" y="3762375"/>
            <a:ext cx="2282825" cy="2120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891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8915" name="Rectangle 7"/>
          <p:cNvSpPr>
            <a:spLocks noChangeArrowheads="1"/>
          </p:cNvSpPr>
          <p:nvPr/>
        </p:nvSpPr>
        <p:spPr bwMode="auto">
          <a:xfrm>
            <a:off x="838200" y="1892300"/>
            <a:ext cx="9982200" cy="12620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Distance: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Some measure of distance based on input features can be used to determine similarity.</a:t>
            </a:r>
          </a:p>
        </p:txBody>
      </p:sp>
      <p:sp>
        <p:nvSpPr>
          <p:cNvPr id="21" name="Oval 20"/>
          <p:cNvSpPr/>
          <p:nvPr/>
        </p:nvSpPr>
        <p:spPr>
          <a:xfrm rot="20520232">
            <a:off x="1795463" y="4486275"/>
            <a:ext cx="187325" cy="163513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Oval 21"/>
          <p:cNvSpPr/>
          <p:nvPr/>
        </p:nvSpPr>
        <p:spPr>
          <a:xfrm rot="20520232">
            <a:off x="4608513" y="38544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 rot="20520232">
            <a:off x="3635375" y="359251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 rot="20520232">
            <a:off x="3913188" y="546258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 rot="20520232">
            <a:off x="7261225" y="37480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 rot="20520232">
            <a:off x="4557713" y="5045075"/>
            <a:ext cx="230187" cy="21272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3" name="Straight Arrow Connector 32"/>
          <p:cNvCxnSpPr>
            <a:stCxn id="22" idx="5"/>
            <a:endCxn id="30" idx="1"/>
          </p:cNvCxnSpPr>
          <p:nvPr/>
        </p:nvCxnSpPr>
        <p:spPr>
          <a:xfrm flipV="1">
            <a:off x="4781550" y="3794125"/>
            <a:ext cx="2492375" cy="1762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22" idx="2"/>
            <a:endCxn id="28" idx="7"/>
          </p:cNvCxnSpPr>
          <p:nvPr/>
        </p:nvCxnSpPr>
        <p:spPr>
          <a:xfrm flipH="1" flipV="1">
            <a:off x="3771900" y="3598863"/>
            <a:ext cx="841375" cy="3651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4" name="TextBox 84"/>
          <p:cNvSpPr txBox="1">
            <a:spLocks noChangeArrowheads="1"/>
          </p:cNvSpPr>
          <p:nvPr/>
        </p:nvSpPr>
        <p:spPr bwMode="auto">
          <a:xfrm>
            <a:off x="4087813" y="3454400"/>
            <a:ext cx="342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d</a:t>
            </a:r>
          </a:p>
        </p:txBody>
      </p:sp>
      <p:sp>
        <p:nvSpPr>
          <p:cNvPr id="38925" name="TextBox 85"/>
          <p:cNvSpPr txBox="1">
            <a:spLocks noChangeArrowheads="1"/>
          </p:cNvSpPr>
          <p:nvPr/>
        </p:nvSpPr>
        <p:spPr bwMode="auto">
          <a:xfrm>
            <a:off x="5829300" y="3503613"/>
            <a:ext cx="739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2 * d</a:t>
            </a:r>
          </a:p>
        </p:txBody>
      </p:sp>
      <p:cxnSp>
        <p:nvCxnSpPr>
          <p:cNvPr id="87" name="Straight Arrow Connector 86"/>
          <p:cNvCxnSpPr>
            <a:stCxn id="22" idx="3"/>
            <a:endCxn id="31" idx="0"/>
          </p:cNvCxnSpPr>
          <p:nvPr/>
        </p:nvCxnSpPr>
        <p:spPr>
          <a:xfrm flipH="1">
            <a:off x="4640263" y="4011613"/>
            <a:ext cx="17462" cy="10382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7" name="TextBox 89"/>
          <p:cNvSpPr txBox="1">
            <a:spLocks noChangeArrowheads="1"/>
          </p:cNvSpPr>
          <p:nvPr/>
        </p:nvSpPr>
        <p:spPr bwMode="auto">
          <a:xfrm>
            <a:off x="4613275" y="4462463"/>
            <a:ext cx="88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1.5 *d</a:t>
            </a:r>
          </a:p>
        </p:txBody>
      </p:sp>
      <p:cxnSp>
        <p:nvCxnSpPr>
          <p:cNvPr id="92" name="Straight Arrow Connector 91"/>
          <p:cNvCxnSpPr>
            <a:stCxn id="22" idx="2"/>
            <a:endCxn id="21" idx="7"/>
          </p:cNvCxnSpPr>
          <p:nvPr/>
        </p:nvCxnSpPr>
        <p:spPr>
          <a:xfrm flipH="1">
            <a:off x="1933575" y="3963988"/>
            <a:ext cx="2679700" cy="5286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9" name="TextBox 95"/>
          <p:cNvSpPr txBox="1">
            <a:spLocks noChangeArrowheads="1"/>
          </p:cNvSpPr>
          <p:nvPr/>
        </p:nvSpPr>
        <p:spPr bwMode="auto">
          <a:xfrm>
            <a:off x="2360613" y="3905250"/>
            <a:ext cx="95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2.2 * d</a:t>
            </a:r>
          </a:p>
        </p:txBody>
      </p:sp>
      <p:cxnSp>
        <p:nvCxnSpPr>
          <p:cNvPr id="97" name="Straight Arrow Connector 96"/>
          <p:cNvCxnSpPr>
            <a:stCxn id="22" idx="2"/>
            <a:endCxn id="29" idx="7"/>
          </p:cNvCxnSpPr>
          <p:nvPr/>
        </p:nvCxnSpPr>
        <p:spPr>
          <a:xfrm flipH="1">
            <a:off x="4049713" y="3963988"/>
            <a:ext cx="563562" cy="15049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1" name="TextBox 99"/>
          <p:cNvSpPr txBox="1">
            <a:spLocks noChangeArrowheads="1"/>
          </p:cNvSpPr>
          <p:nvPr/>
        </p:nvSpPr>
        <p:spPr bwMode="auto">
          <a:xfrm>
            <a:off x="3365500" y="4591050"/>
            <a:ext cx="95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1.7 * 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963" name="Rectangle 7"/>
          <p:cNvSpPr>
            <a:spLocks noChangeArrowheads="1"/>
          </p:cNvSpPr>
          <p:nvPr/>
        </p:nvSpPr>
        <p:spPr bwMode="auto">
          <a:xfrm>
            <a:off x="838200" y="1487488"/>
            <a:ext cx="9982200" cy="12620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Distance: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There are many types of distance. Selection depends on the type of problem and type of data.</a:t>
            </a:r>
          </a:p>
        </p:txBody>
      </p:sp>
      <p:sp>
        <p:nvSpPr>
          <p:cNvPr id="40964" name="TextBox 2"/>
          <p:cNvSpPr txBox="1">
            <a:spLocks noChangeArrowheads="1"/>
          </p:cNvSpPr>
          <p:nvPr/>
        </p:nvSpPr>
        <p:spPr bwMode="auto">
          <a:xfrm>
            <a:off x="914400" y="3414713"/>
            <a:ext cx="50419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385888" y="4418013"/>
                <a:ext cx="4424362" cy="1176337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= 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bg-BG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8" y="4418013"/>
                <a:ext cx="4424362" cy="11763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445250" y="3552032"/>
                <a:ext cx="5041900" cy="39846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𝑀𝑎𝑛h𝑎𝑡𝑡𝑎𝑛</m:t>
                      </m:r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=|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𝑗𝑘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0" y="3552032"/>
                <a:ext cx="5041900" cy="398462"/>
              </a:xfrm>
              <a:prstGeom prst="rect">
                <a:avLst/>
              </a:prstGeom>
              <a:blipFill rotWithShape="0">
                <a:blip r:embed="rId4"/>
                <a:stretch>
                  <a:fillRect l="-2177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403350" y="3527644"/>
                <a:ext cx="5041900" cy="447238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dirty="0" smtClean="0">
                    <a:ea typeface="Avenir Book" charset="0"/>
                    <a:cs typeface="Avenir Book" charset="0"/>
                  </a:rPr>
                  <a:t>Euclidean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0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50" y="3527644"/>
                <a:ext cx="5041900" cy="447238"/>
              </a:xfrm>
              <a:prstGeom prst="rect">
                <a:avLst/>
              </a:prstGeom>
              <a:blipFill rotWithShape="0">
                <a:blip r:embed="rId5"/>
                <a:stretch>
                  <a:fillRect l="-3628" t="-8219" b="-36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43010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1084262" y="1650646"/>
            <a:ext cx="9982200" cy="126188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Stability: </a:t>
            </a:r>
            <a:endParaRPr lang="en-US" altLang="x-none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x-none" sz="2800" dirty="0" smtClean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Convergence may occur in a model run, but stability needs to be tested.</a:t>
            </a:r>
            <a:endParaRPr lang="en-US" altLang="x-none" sz="2800" dirty="0">
              <a:solidFill>
                <a:srgbClr val="FFFF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36BC48-04CC-F74F-A09D-13515A9B782F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54022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0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 of clustering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855788"/>
            <a:ext cx="11479212" cy="42164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Marketing/Sales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Customer/audience segmentation – which characteristics of people tend to buy what? How do demand segments differ?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Genetics: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 gene sequences and expressions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Image Pattern Detection: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Extracting features from images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Demography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Identifying demographic enclaves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4915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What is k-means in 10 seconds? 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915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1592263"/>
            <a:ext cx="690880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on classifiers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10" y="4090866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&lt;short-story/&gt;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2" name="TextBox 6"/>
          <p:cNvSpPr txBox="1">
            <a:spLocks noChangeArrowheads="1"/>
          </p:cNvSpPr>
          <p:nvPr/>
        </p:nvSpPr>
        <p:spPr bwMode="auto">
          <a:xfrm>
            <a:off x="1200150" y="224472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 short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3260725"/>
            <a:ext cx="10766425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Given k-number of user-specified clusters, K-Means finds the local optima of a dataset such that each point is assigned to a cluster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806450" y="1743075"/>
            <a:ext cx="48815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 algorithm that is as simple as it gets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325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741738"/>
            <a:ext cx="11374437" cy="20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628650"/>
            <a:ext cx="483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5298" name="TextBox 6"/>
          <p:cNvSpPr txBox="1">
            <a:spLocks noChangeArrowheads="1"/>
          </p:cNvSpPr>
          <p:nvPr/>
        </p:nvSpPr>
        <p:spPr bwMode="auto">
          <a:xfrm>
            <a:off x="1327150" y="1131888"/>
            <a:ext cx="100822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it works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52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665288"/>
            <a:ext cx="6130925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4"/>
          <p:cNvSpPr txBox="1">
            <a:spLocks noChangeArrowheads="1"/>
          </p:cNvSpPr>
          <p:nvPr/>
        </p:nvSpPr>
        <p:spPr bwMode="auto">
          <a:xfrm>
            <a:off x="1984375" y="3871913"/>
            <a:ext cx="85931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goal is the minimize (arg min) the within-cluster variance (||x – u||^2), which is calculated for each point i and cluster j.</a:t>
            </a:r>
            <a:endParaRPr lang="en-US" altLang="x-none" sz="20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7346" name="TextBox 6"/>
          <p:cNvSpPr txBox="1">
            <a:spLocks noChangeArrowheads="1"/>
          </p:cNvSpPr>
          <p:nvPr/>
        </p:nvSpPr>
        <p:spPr bwMode="auto">
          <a:xfrm>
            <a:off x="971550" y="1090613"/>
            <a:ext cx="10083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0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Initialization</a:t>
            </a:r>
            <a:endParaRPr lang="en-US" altLang="x-none" sz="32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2788" y="2006600"/>
            <a:ext cx="11479212" cy="36004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050" indent="-190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assignment of the point matters as k-means are deterministic algorithms. Types of initialization: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Forgy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Randomly select k points at once.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Partition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Randomly assign each point to k groups.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Hartigan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Wong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A bit more complicated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http://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www.labri.fr/perso/bpinaud/userfiles/downloads/hartigan_1979_kmeans.pdf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Kmeans</a:t>
            </a:r>
            <a:r>
              <a:rPr lang="en-US" sz="2400" u="sng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++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Places points one at a time at positions that are far away from one another to maximize chance that two points are not co-located.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39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400"/>
            <a:ext cx="12192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Box 5"/>
          <p:cNvSpPr txBox="1">
            <a:spLocks noChangeArrowheads="1"/>
          </p:cNvSpPr>
          <p:nvPr/>
        </p:nvSpPr>
        <p:spPr bwMode="auto">
          <a:xfrm>
            <a:off x="0" y="247650"/>
            <a:ext cx="1219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400">
                <a:latin typeface="Avenir Book" charset="0"/>
                <a:ea typeface="Avenir Book" charset="0"/>
                <a:cs typeface="Avenir Book" charset="0"/>
              </a:rPr>
              <a:t>Convergence Differences (500 runs assuming k = 6)</a:t>
            </a:r>
          </a:p>
        </p:txBody>
      </p:sp>
      <p:sp>
        <p:nvSpPr>
          <p:cNvPr id="59396" name="TextBox 4"/>
          <p:cNvSpPr txBox="1">
            <a:spLocks noChangeArrowheads="1"/>
          </p:cNvSpPr>
          <p:nvPr/>
        </p:nvSpPr>
        <p:spPr bwMode="auto">
          <a:xfrm>
            <a:off x="7880350" y="3771900"/>
            <a:ext cx="385445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While many runs converged on the right centroid coordinates, a notable amount does not.</a:t>
            </a:r>
            <a:endParaRPr lang="en-US" altLang="x-none" sz="20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42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036638"/>
            <a:ext cx="10720388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Box 11"/>
          <p:cNvSpPr txBox="1">
            <a:spLocks noChangeArrowheads="1"/>
          </p:cNvSpPr>
          <p:nvPr/>
        </p:nvSpPr>
        <p:spPr bwMode="auto">
          <a:xfrm>
            <a:off x="0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Instant Andy Warhol (k = 2:6)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709613"/>
            <a:ext cx="1133792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491" name="TextBox 6"/>
          <p:cNvSpPr txBox="1">
            <a:spLocks noChangeArrowheads="1"/>
          </p:cNvSpPr>
          <p:nvPr/>
        </p:nvSpPr>
        <p:spPr bwMode="auto">
          <a:xfrm>
            <a:off x="187325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Cutting out the moon (k = 2:6)</a:t>
            </a:r>
          </a:p>
        </p:txBody>
      </p:sp>
      <p:pic>
        <p:nvPicPr>
          <p:cNvPr id="6349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879475"/>
            <a:ext cx="3427413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5538" name="TextBox 4"/>
          <p:cNvSpPr txBox="1">
            <a:spLocks noChangeArrowheads="1"/>
          </p:cNvSpPr>
          <p:nvPr/>
        </p:nvSpPr>
        <p:spPr bwMode="auto">
          <a:xfrm>
            <a:off x="187325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Segmenting Markets (k = 4)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750" y="1039813"/>
            <a:ext cx="7335838" cy="2471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Midwestern Company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 $52 million in revenue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&lt;1000 employees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On-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prem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production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Exporter/Importer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7050" y="1039813"/>
            <a:ext cx="3767138" cy="247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Small Northeastern Company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&lt;$10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milion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&lt;100 employees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Product design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Outsource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50" y="3697288"/>
            <a:ext cx="8853488" cy="2473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Single Owner Operator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&gt;$5 million and &lt; $10 million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Legal services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Logistics focused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80563" y="3697288"/>
            <a:ext cx="2333625" cy="2473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Large Businesses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 $1bn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Tech Industry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Non-Exporter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758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Assumptions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855788"/>
            <a:ext cx="11028362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Can use any distance measure: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Euclidean distance: Continuous Real Numbers only.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Cosine Similarity: Binary and mixed values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All features need to be scaled (mean centered/ SD normalized) – all variables have equal weight.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963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Issues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609725"/>
            <a:ext cx="11049000" cy="14478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Which k?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Lots of debate in the statistical circles as to how to determine k. Two typical methods include Elbows and Silhouette.</a:t>
            </a:r>
          </a:p>
        </p:txBody>
      </p:sp>
      <p:sp>
        <p:nvSpPr>
          <p:cNvPr id="8" name="Rectangle 7"/>
          <p:cNvSpPr/>
          <p:nvPr/>
        </p:nvSpPr>
        <p:spPr>
          <a:xfrm>
            <a:off x="904875" y="3608388"/>
            <a:ext cx="5184775" cy="27924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Elbow Method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746250" y="3949700"/>
            <a:ext cx="0" cy="12874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560513" y="5033963"/>
            <a:ext cx="3441700" cy="793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1814513" y="4265613"/>
            <a:ext cx="2800350" cy="763587"/>
          </a:xfrm>
          <a:custGeom>
            <a:avLst/>
            <a:gdLst>
              <a:gd name="connsiteX0" fmla="*/ 0 w 2314575"/>
              <a:gd name="connsiteY0" fmla="*/ 901249 h 901249"/>
              <a:gd name="connsiteX1" fmla="*/ 114300 w 2314575"/>
              <a:gd name="connsiteY1" fmla="*/ 744087 h 901249"/>
              <a:gd name="connsiteX2" fmla="*/ 142875 w 2314575"/>
              <a:gd name="connsiteY2" fmla="*/ 701224 h 901249"/>
              <a:gd name="connsiteX3" fmla="*/ 185737 w 2314575"/>
              <a:gd name="connsiteY3" fmla="*/ 672649 h 901249"/>
              <a:gd name="connsiteX4" fmla="*/ 228600 w 2314575"/>
              <a:gd name="connsiteY4" fmla="*/ 629787 h 901249"/>
              <a:gd name="connsiteX5" fmla="*/ 257175 w 2314575"/>
              <a:gd name="connsiteY5" fmla="*/ 586924 h 901249"/>
              <a:gd name="connsiteX6" fmla="*/ 300037 w 2314575"/>
              <a:gd name="connsiteY6" fmla="*/ 572637 h 901249"/>
              <a:gd name="connsiteX7" fmla="*/ 400050 w 2314575"/>
              <a:gd name="connsiteY7" fmla="*/ 472624 h 901249"/>
              <a:gd name="connsiteX8" fmla="*/ 485775 w 2314575"/>
              <a:gd name="connsiteY8" fmla="*/ 415474 h 901249"/>
              <a:gd name="connsiteX9" fmla="*/ 600075 w 2314575"/>
              <a:gd name="connsiteY9" fmla="*/ 401187 h 901249"/>
              <a:gd name="connsiteX10" fmla="*/ 657225 w 2314575"/>
              <a:gd name="connsiteY10" fmla="*/ 386899 h 901249"/>
              <a:gd name="connsiteX11" fmla="*/ 742950 w 2314575"/>
              <a:gd name="connsiteY11" fmla="*/ 344037 h 901249"/>
              <a:gd name="connsiteX12" fmla="*/ 857250 w 2314575"/>
              <a:gd name="connsiteY12" fmla="*/ 315462 h 901249"/>
              <a:gd name="connsiteX13" fmla="*/ 900112 w 2314575"/>
              <a:gd name="connsiteY13" fmla="*/ 301174 h 901249"/>
              <a:gd name="connsiteX14" fmla="*/ 942975 w 2314575"/>
              <a:gd name="connsiteY14" fmla="*/ 272599 h 901249"/>
              <a:gd name="connsiteX15" fmla="*/ 985837 w 2314575"/>
              <a:gd name="connsiteY15" fmla="*/ 258312 h 901249"/>
              <a:gd name="connsiteX16" fmla="*/ 1085850 w 2314575"/>
              <a:gd name="connsiteY16" fmla="*/ 229737 h 901249"/>
              <a:gd name="connsiteX17" fmla="*/ 1157287 w 2314575"/>
              <a:gd name="connsiteY17" fmla="*/ 201162 h 901249"/>
              <a:gd name="connsiteX18" fmla="*/ 1214437 w 2314575"/>
              <a:gd name="connsiteY18" fmla="*/ 172587 h 901249"/>
              <a:gd name="connsiteX19" fmla="*/ 1357312 w 2314575"/>
              <a:gd name="connsiteY19" fmla="*/ 129724 h 901249"/>
              <a:gd name="connsiteX20" fmla="*/ 1443037 w 2314575"/>
              <a:gd name="connsiteY20" fmla="*/ 101149 h 901249"/>
              <a:gd name="connsiteX21" fmla="*/ 1528762 w 2314575"/>
              <a:gd name="connsiteY21" fmla="*/ 72574 h 901249"/>
              <a:gd name="connsiteX22" fmla="*/ 1571625 w 2314575"/>
              <a:gd name="connsiteY22" fmla="*/ 58287 h 901249"/>
              <a:gd name="connsiteX23" fmla="*/ 1614487 w 2314575"/>
              <a:gd name="connsiteY23" fmla="*/ 43999 h 901249"/>
              <a:gd name="connsiteX24" fmla="*/ 1757362 w 2314575"/>
              <a:gd name="connsiteY24" fmla="*/ 29712 h 901249"/>
              <a:gd name="connsiteX25" fmla="*/ 1814512 w 2314575"/>
              <a:gd name="connsiteY25" fmla="*/ 15424 h 901249"/>
              <a:gd name="connsiteX26" fmla="*/ 2314575 w 2314575"/>
              <a:gd name="connsiteY26" fmla="*/ 1137 h 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14575" h="901249">
                <a:moveTo>
                  <a:pt x="0" y="901249"/>
                </a:moveTo>
                <a:cubicBezTo>
                  <a:pt x="78602" y="802997"/>
                  <a:pt x="40236" y="855183"/>
                  <a:pt x="114300" y="744087"/>
                </a:cubicBezTo>
                <a:cubicBezTo>
                  <a:pt x="123825" y="729799"/>
                  <a:pt x="128587" y="710749"/>
                  <a:pt x="142875" y="701224"/>
                </a:cubicBezTo>
                <a:cubicBezTo>
                  <a:pt x="157162" y="691699"/>
                  <a:pt x="172546" y="683642"/>
                  <a:pt x="185737" y="672649"/>
                </a:cubicBezTo>
                <a:cubicBezTo>
                  <a:pt x="201259" y="659714"/>
                  <a:pt x="215665" y="645309"/>
                  <a:pt x="228600" y="629787"/>
                </a:cubicBezTo>
                <a:cubicBezTo>
                  <a:pt x="239593" y="616595"/>
                  <a:pt x="243766" y="597651"/>
                  <a:pt x="257175" y="586924"/>
                </a:cubicBezTo>
                <a:cubicBezTo>
                  <a:pt x="268935" y="577516"/>
                  <a:pt x="285750" y="577399"/>
                  <a:pt x="300037" y="572637"/>
                </a:cubicBezTo>
                <a:cubicBezTo>
                  <a:pt x="351171" y="504459"/>
                  <a:pt x="329867" y="521753"/>
                  <a:pt x="400050" y="472624"/>
                </a:cubicBezTo>
                <a:cubicBezTo>
                  <a:pt x="428185" y="452930"/>
                  <a:pt x="451697" y="419734"/>
                  <a:pt x="485775" y="415474"/>
                </a:cubicBezTo>
                <a:lnTo>
                  <a:pt x="600075" y="401187"/>
                </a:lnTo>
                <a:cubicBezTo>
                  <a:pt x="619125" y="396424"/>
                  <a:pt x="639176" y="394634"/>
                  <a:pt x="657225" y="386899"/>
                </a:cubicBezTo>
                <a:cubicBezTo>
                  <a:pt x="771019" y="338129"/>
                  <a:pt x="632575" y="374139"/>
                  <a:pt x="742950" y="344037"/>
                </a:cubicBezTo>
                <a:cubicBezTo>
                  <a:pt x="780839" y="333704"/>
                  <a:pt x="819993" y="327882"/>
                  <a:pt x="857250" y="315462"/>
                </a:cubicBezTo>
                <a:cubicBezTo>
                  <a:pt x="871537" y="310699"/>
                  <a:pt x="886642" y="307909"/>
                  <a:pt x="900112" y="301174"/>
                </a:cubicBezTo>
                <a:cubicBezTo>
                  <a:pt x="915471" y="293495"/>
                  <a:pt x="927616" y="280278"/>
                  <a:pt x="942975" y="272599"/>
                </a:cubicBezTo>
                <a:cubicBezTo>
                  <a:pt x="956445" y="265864"/>
                  <a:pt x="971356" y="262449"/>
                  <a:pt x="985837" y="258312"/>
                </a:cubicBezTo>
                <a:cubicBezTo>
                  <a:pt x="1048871" y="240302"/>
                  <a:pt x="1031052" y="250286"/>
                  <a:pt x="1085850" y="229737"/>
                </a:cubicBezTo>
                <a:cubicBezTo>
                  <a:pt x="1109864" y="220732"/>
                  <a:pt x="1133851" y="211578"/>
                  <a:pt x="1157287" y="201162"/>
                </a:cubicBezTo>
                <a:cubicBezTo>
                  <a:pt x="1176750" y="192512"/>
                  <a:pt x="1194662" y="180497"/>
                  <a:pt x="1214437" y="172587"/>
                </a:cubicBezTo>
                <a:cubicBezTo>
                  <a:pt x="1315458" y="132179"/>
                  <a:pt x="1273113" y="154984"/>
                  <a:pt x="1357312" y="129724"/>
                </a:cubicBezTo>
                <a:cubicBezTo>
                  <a:pt x="1386162" y="121069"/>
                  <a:pt x="1414462" y="110674"/>
                  <a:pt x="1443037" y="101149"/>
                </a:cubicBezTo>
                <a:lnTo>
                  <a:pt x="1528762" y="72574"/>
                </a:lnTo>
                <a:lnTo>
                  <a:pt x="1571625" y="58287"/>
                </a:lnTo>
                <a:cubicBezTo>
                  <a:pt x="1585912" y="53525"/>
                  <a:pt x="1599501" y="45497"/>
                  <a:pt x="1614487" y="43999"/>
                </a:cubicBezTo>
                <a:lnTo>
                  <a:pt x="1757362" y="29712"/>
                </a:lnTo>
                <a:cubicBezTo>
                  <a:pt x="1776412" y="24949"/>
                  <a:pt x="1794996" y="17592"/>
                  <a:pt x="1814512" y="15424"/>
                </a:cubicBezTo>
                <a:cubicBezTo>
                  <a:pt x="2007223" y="-5988"/>
                  <a:pt x="2107893" y="1137"/>
                  <a:pt x="2314575" y="1137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640" name="Rectangle 11"/>
          <p:cNvSpPr>
            <a:spLocks noChangeArrowheads="1"/>
          </p:cNvSpPr>
          <p:nvPr/>
        </p:nvSpPr>
        <p:spPr bwMode="auto">
          <a:xfrm>
            <a:off x="963613" y="4338638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WSS</a:t>
            </a:r>
          </a:p>
        </p:txBody>
      </p:sp>
      <p:sp>
        <p:nvSpPr>
          <p:cNvPr id="69641" name="Rectangle 12"/>
          <p:cNvSpPr>
            <a:spLocks noChangeArrowheads="1"/>
          </p:cNvSpPr>
          <p:nvPr/>
        </p:nvSpPr>
        <p:spPr bwMode="auto">
          <a:xfrm>
            <a:off x="2754313" y="5053013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k</a:t>
            </a:r>
          </a:p>
        </p:txBody>
      </p:sp>
      <p:sp>
        <p:nvSpPr>
          <p:cNvPr id="69642" name="Rectangle 13"/>
          <p:cNvSpPr>
            <a:spLocks noChangeArrowheads="1"/>
          </p:cNvSpPr>
          <p:nvPr/>
        </p:nvSpPr>
        <p:spPr bwMode="auto">
          <a:xfrm>
            <a:off x="1108075" y="5578475"/>
            <a:ext cx="4721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Find the k where the WSS “bends”. WSS does not always bend</a:t>
            </a:r>
            <a:r>
              <a:rPr lang="is-I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64300" y="3608388"/>
            <a:ext cx="5183188" cy="27924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Silhouette Method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9644" name="Rectangle 20"/>
          <p:cNvSpPr>
            <a:spLocks noChangeArrowheads="1"/>
          </p:cNvSpPr>
          <p:nvPr/>
        </p:nvSpPr>
        <p:spPr bwMode="auto">
          <a:xfrm>
            <a:off x="6696075" y="5535613"/>
            <a:ext cx="4721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Find k such that the silhouette is maximized (statistic that compares how similar it is to its own cluster vs. others)</a:t>
            </a:r>
          </a:p>
        </p:txBody>
      </p:sp>
      <p:sp>
        <p:nvSpPr>
          <p:cNvPr id="22" name="Oval 21"/>
          <p:cNvSpPr/>
          <p:nvPr/>
        </p:nvSpPr>
        <p:spPr>
          <a:xfrm rot="20520232">
            <a:off x="9556750" y="4040188"/>
            <a:ext cx="712788" cy="8207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 rot="20520232">
            <a:off x="7094538" y="4268788"/>
            <a:ext cx="1000125" cy="7794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 rot="20520232">
            <a:off x="8623300" y="4737100"/>
            <a:ext cx="712788" cy="8207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 rot="20520232">
            <a:off x="7505700" y="4405313"/>
            <a:ext cx="185738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Oval 25"/>
          <p:cNvSpPr/>
          <p:nvPr/>
        </p:nvSpPr>
        <p:spPr>
          <a:xfrm rot="20520232">
            <a:off x="7358063" y="4756150"/>
            <a:ext cx="187325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 rot="20520232">
            <a:off x="7732713" y="4613275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 rot="20520232">
            <a:off x="8888413" y="4870450"/>
            <a:ext cx="185737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Oval 28"/>
          <p:cNvSpPr/>
          <p:nvPr/>
        </p:nvSpPr>
        <p:spPr>
          <a:xfrm rot="20520232">
            <a:off x="8740775" y="5222875"/>
            <a:ext cx="185738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 rot="20520232">
            <a:off x="9115425" y="5078413"/>
            <a:ext cx="185738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 rot="20520232">
            <a:off x="9788525" y="4156075"/>
            <a:ext cx="187325" cy="165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Oval 31"/>
          <p:cNvSpPr/>
          <p:nvPr/>
        </p:nvSpPr>
        <p:spPr>
          <a:xfrm rot="20520232">
            <a:off x="9642475" y="4508500"/>
            <a:ext cx="185738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7231063" y="4541838"/>
            <a:ext cx="187325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36" name="Straight Arrow Connector 35"/>
          <p:cNvCxnSpPr>
            <a:stCxn id="27" idx="1"/>
            <a:endCxn id="25" idx="5"/>
          </p:cNvCxnSpPr>
          <p:nvPr/>
        </p:nvCxnSpPr>
        <p:spPr>
          <a:xfrm flipH="1" flipV="1">
            <a:off x="7678738" y="4521200"/>
            <a:ext cx="66675" cy="1381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1"/>
            <a:endCxn id="34" idx="5"/>
          </p:cNvCxnSpPr>
          <p:nvPr/>
        </p:nvCxnSpPr>
        <p:spPr>
          <a:xfrm flipH="1" flipV="1">
            <a:off x="7405688" y="4657725"/>
            <a:ext cx="339725" cy="15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1"/>
            <a:endCxn id="26" idx="6"/>
          </p:cNvCxnSpPr>
          <p:nvPr/>
        </p:nvCxnSpPr>
        <p:spPr>
          <a:xfrm flipH="1">
            <a:off x="7540625" y="4659313"/>
            <a:ext cx="204788" cy="1508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5"/>
            <a:endCxn id="29" idx="1"/>
          </p:cNvCxnSpPr>
          <p:nvPr/>
        </p:nvCxnSpPr>
        <p:spPr>
          <a:xfrm>
            <a:off x="7907338" y="4729163"/>
            <a:ext cx="846137" cy="539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5"/>
            <a:endCxn id="28" idx="1"/>
          </p:cNvCxnSpPr>
          <p:nvPr/>
        </p:nvCxnSpPr>
        <p:spPr>
          <a:xfrm>
            <a:off x="7907338" y="4729163"/>
            <a:ext cx="993775" cy="1889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7" idx="5"/>
            <a:endCxn id="30" idx="2"/>
          </p:cNvCxnSpPr>
          <p:nvPr/>
        </p:nvCxnSpPr>
        <p:spPr>
          <a:xfrm>
            <a:off x="7907338" y="4729163"/>
            <a:ext cx="1212850" cy="4603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5"/>
            <a:endCxn id="32" idx="2"/>
          </p:cNvCxnSpPr>
          <p:nvPr/>
        </p:nvCxnSpPr>
        <p:spPr>
          <a:xfrm flipV="1">
            <a:off x="7907338" y="4618038"/>
            <a:ext cx="1739900" cy="1111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7" idx="5"/>
            <a:endCxn id="31" idx="2"/>
          </p:cNvCxnSpPr>
          <p:nvPr/>
        </p:nvCxnSpPr>
        <p:spPr>
          <a:xfrm flipV="1">
            <a:off x="7907338" y="4267200"/>
            <a:ext cx="1885950" cy="461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42780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1) Do each Y=1 and Y=0 have at least n = 100?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3) Is your sample drawn from a population on which you can generalize and score?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4) Does your sample represent what you think it represents?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48507" y="2649024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48507" y="3636241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8507" y="4820681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82" name="TextBox 6"/>
          <p:cNvSpPr txBox="1">
            <a:spLocks noChangeArrowheads="1"/>
          </p:cNvSpPr>
          <p:nvPr/>
        </p:nvSpPr>
        <p:spPr bwMode="auto">
          <a:xfrm>
            <a:off x="787400" y="3562350"/>
            <a:ext cx="100822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&lt;Code Time/&gt;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7DDA9-DDC1-EC4A-90E4-50FEC836F319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54022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78" name="Rectangle 5"/>
          <p:cNvSpPr>
            <a:spLocks noChangeArrowheads="1"/>
          </p:cNvSpPr>
          <p:nvPr/>
        </p:nvSpPr>
        <p:spPr bwMode="auto">
          <a:xfrm>
            <a:off x="1284288" y="4156500"/>
            <a:ext cx="970438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K-means relies on distance to centroids, but does not consider proximity to other similar points</a:t>
            </a:r>
            <a:r>
              <a:rPr lang="en-US" altLang="x-none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Oval 4"/>
          <p:cNvSpPr/>
          <p:nvPr/>
        </p:nvSpPr>
        <p:spPr>
          <a:xfrm rot="20520232">
            <a:off x="4233863" y="2141538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20520232">
            <a:off x="5472113" y="169703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4767263" y="21018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 rot="20520232">
            <a:off x="4767263" y="35750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 rot="20520232">
            <a:off x="7629525" y="278923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 rot="20520232">
            <a:off x="5443538" y="2865438"/>
            <a:ext cx="344487" cy="369887"/>
          </a:xfrm>
          <a:prstGeom prst="ellipse">
            <a:avLst/>
          </a:prstGeom>
          <a:solidFill>
            <a:schemeClr val="accent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" name="Straight Arrow Connector 3"/>
          <p:cNvCxnSpPr>
            <a:stCxn id="10" idx="6"/>
            <a:endCxn id="12" idx="2"/>
          </p:cNvCxnSpPr>
          <p:nvPr/>
        </p:nvCxnSpPr>
        <p:spPr>
          <a:xfrm flipV="1">
            <a:off x="4948238" y="3103563"/>
            <a:ext cx="503237" cy="5254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12" idx="1"/>
          </p:cNvCxnSpPr>
          <p:nvPr/>
        </p:nvCxnSpPr>
        <p:spPr>
          <a:xfrm>
            <a:off x="4351338" y="2301875"/>
            <a:ext cx="1108075" cy="6619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12" idx="1"/>
          </p:cNvCxnSpPr>
          <p:nvPr/>
        </p:nvCxnSpPr>
        <p:spPr>
          <a:xfrm>
            <a:off x="4884738" y="2262188"/>
            <a:ext cx="574675" cy="7016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4"/>
            <a:endCxn id="12" idx="0"/>
          </p:cNvCxnSpPr>
          <p:nvPr/>
        </p:nvCxnSpPr>
        <p:spPr>
          <a:xfrm flipH="1">
            <a:off x="5559425" y="1855788"/>
            <a:ext cx="31750" cy="10191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12" idx="6"/>
          </p:cNvCxnSpPr>
          <p:nvPr/>
        </p:nvCxnSpPr>
        <p:spPr>
          <a:xfrm flipH="1">
            <a:off x="5780088" y="2900363"/>
            <a:ext cx="1854200" cy="968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rot="20520232">
            <a:off x="7743825" y="1722438"/>
            <a:ext cx="185738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Oval 31"/>
          <p:cNvSpPr/>
          <p:nvPr/>
        </p:nvSpPr>
        <p:spPr>
          <a:xfrm rot="20520232">
            <a:off x="10437813" y="1223963"/>
            <a:ext cx="187325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 rot="20520232">
            <a:off x="8615363" y="962025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8528050" y="25161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 rot="20520232">
            <a:off x="9883775" y="298926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 rot="20520232">
            <a:off x="9291638" y="1727200"/>
            <a:ext cx="346075" cy="368300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39" idx="6"/>
          </p:cNvCxnSpPr>
          <p:nvPr/>
        </p:nvCxnSpPr>
        <p:spPr>
          <a:xfrm flipV="1">
            <a:off x="8710613" y="1965325"/>
            <a:ext cx="588962" cy="6032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732838" y="1122363"/>
            <a:ext cx="574675" cy="7032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2"/>
            <a:endCxn id="36" idx="7"/>
          </p:cNvCxnSpPr>
          <p:nvPr/>
        </p:nvCxnSpPr>
        <p:spPr>
          <a:xfrm flipH="1">
            <a:off x="9540875" y="1335088"/>
            <a:ext cx="901700" cy="4143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31" idx="5"/>
            <a:endCxn id="36" idx="1"/>
          </p:cNvCxnSpPr>
          <p:nvPr/>
        </p:nvCxnSpPr>
        <p:spPr>
          <a:xfrm flipV="1">
            <a:off x="7916863" y="1825625"/>
            <a:ext cx="1390650" cy="142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35" idx="0"/>
            <a:endCxn id="36" idx="4"/>
          </p:cNvCxnSpPr>
          <p:nvPr/>
        </p:nvCxnSpPr>
        <p:spPr>
          <a:xfrm flipH="1" flipV="1">
            <a:off x="9521825" y="2087563"/>
            <a:ext cx="428625" cy="904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</a:p>
        </p:txBody>
      </p:sp>
      <p:sp>
        <p:nvSpPr>
          <p:cNvPr id="77826" name="Rectangle 5"/>
          <p:cNvSpPr>
            <a:spLocks noChangeArrowheads="1"/>
          </p:cNvSpPr>
          <p:nvPr/>
        </p:nvSpPr>
        <p:spPr bwMode="auto">
          <a:xfrm>
            <a:off x="1423988" y="4391025"/>
            <a:ext cx="97059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Agglomerative clustering groups points together based on proximity to one another.</a:t>
            </a:r>
            <a:endParaRPr lang="en-US" altLang="x-none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Oval 3"/>
          <p:cNvSpPr/>
          <p:nvPr/>
        </p:nvSpPr>
        <p:spPr>
          <a:xfrm rot="20520232">
            <a:off x="4233863" y="2141538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520232">
            <a:off x="5472113" y="169703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 rot="20520232">
            <a:off x="4767263" y="21018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rot="20520232">
            <a:off x="4767263" y="35750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7629525" y="278923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 rot="20520232">
            <a:off x="7743825" y="1722438"/>
            <a:ext cx="185738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>
          <a:xfrm rot="20520232">
            <a:off x="10437813" y="1223963"/>
            <a:ext cx="187325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 rot="20520232">
            <a:off x="8615363" y="962025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 rot="20520232">
            <a:off x="8528050" y="25161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 rot="20520232">
            <a:off x="9883775" y="298926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4" idx="6"/>
            <a:endCxn id="7" idx="1"/>
          </p:cNvCxnSpPr>
          <p:nvPr/>
        </p:nvCxnSpPr>
        <p:spPr>
          <a:xfrm flipV="1">
            <a:off x="4414838" y="2149475"/>
            <a:ext cx="365125" cy="46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" idx="4"/>
            <a:endCxn id="8" idx="0"/>
          </p:cNvCxnSpPr>
          <p:nvPr/>
        </p:nvCxnSpPr>
        <p:spPr>
          <a:xfrm>
            <a:off x="4351338" y="2301875"/>
            <a:ext cx="482600" cy="12779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" idx="5"/>
            <a:endCxn id="9" idx="2"/>
          </p:cNvCxnSpPr>
          <p:nvPr/>
        </p:nvCxnSpPr>
        <p:spPr>
          <a:xfrm>
            <a:off x="4406900" y="2259013"/>
            <a:ext cx="3227388" cy="6413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7"/>
            <a:endCxn id="5" idx="2"/>
          </p:cNvCxnSpPr>
          <p:nvPr/>
        </p:nvCxnSpPr>
        <p:spPr>
          <a:xfrm flipV="1">
            <a:off x="4370388" y="1806575"/>
            <a:ext cx="1106487" cy="3429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6"/>
            <a:endCxn id="5" idx="3"/>
          </p:cNvCxnSpPr>
          <p:nvPr/>
        </p:nvCxnSpPr>
        <p:spPr>
          <a:xfrm flipV="1">
            <a:off x="4948238" y="1854200"/>
            <a:ext cx="573087" cy="300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" idx="6"/>
            <a:endCxn id="9" idx="1"/>
          </p:cNvCxnSpPr>
          <p:nvPr/>
        </p:nvCxnSpPr>
        <p:spPr>
          <a:xfrm>
            <a:off x="4948238" y="2154238"/>
            <a:ext cx="2693987" cy="6826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" idx="4"/>
            <a:endCxn id="8" idx="0"/>
          </p:cNvCxnSpPr>
          <p:nvPr/>
        </p:nvCxnSpPr>
        <p:spPr>
          <a:xfrm flipH="1">
            <a:off x="4833938" y="2262188"/>
            <a:ext cx="50800" cy="13176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8" idx="6"/>
            <a:endCxn id="9" idx="2"/>
          </p:cNvCxnSpPr>
          <p:nvPr/>
        </p:nvCxnSpPr>
        <p:spPr>
          <a:xfrm flipV="1">
            <a:off x="4948238" y="2900363"/>
            <a:ext cx="2686050" cy="7286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6"/>
            <a:endCxn id="20" idx="2"/>
          </p:cNvCxnSpPr>
          <p:nvPr/>
        </p:nvCxnSpPr>
        <p:spPr>
          <a:xfrm flipV="1">
            <a:off x="4948238" y="3100388"/>
            <a:ext cx="4940300" cy="5286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8" idx="6"/>
            <a:endCxn id="19" idx="2"/>
          </p:cNvCxnSpPr>
          <p:nvPr/>
        </p:nvCxnSpPr>
        <p:spPr>
          <a:xfrm flipV="1">
            <a:off x="4948238" y="2625725"/>
            <a:ext cx="3584575" cy="10033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" idx="6"/>
            <a:endCxn id="16" idx="2"/>
          </p:cNvCxnSpPr>
          <p:nvPr/>
        </p:nvCxnSpPr>
        <p:spPr>
          <a:xfrm flipV="1">
            <a:off x="4948238" y="1833563"/>
            <a:ext cx="2800350" cy="17954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" idx="6"/>
            <a:endCxn id="16" idx="2"/>
          </p:cNvCxnSpPr>
          <p:nvPr/>
        </p:nvCxnSpPr>
        <p:spPr>
          <a:xfrm flipV="1">
            <a:off x="4948238" y="1833563"/>
            <a:ext cx="2800350" cy="3206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" idx="6"/>
            <a:endCxn id="16" idx="2"/>
          </p:cNvCxnSpPr>
          <p:nvPr/>
        </p:nvCxnSpPr>
        <p:spPr>
          <a:xfrm>
            <a:off x="5653088" y="1749425"/>
            <a:ext cx="2095500" cy="841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" idx="6"/>
            <a:endCxn id="9" idx="0"/>
          </p:cNvCxnSpPr>
          <p:nvPr/>
        </p:nvCxnSpPr>
        <p:spPr>
          <a:xfrm>
            <a:off x="5653088" y="1749425"/>
            <a:ext cx="2044700" cy="10429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6" idx="6"/>
            <a:endCxn id="18" idx="2"/>
          </p:cNvCxnSpPr>
          <p:nvPr/>
        </p:nvCxnSpPr>
        <p:spPr>
          <a:xfrm flipV="1">
            <a:off x="7924800" y="1073150"/>
            <a:ext cx="695325" cy="7032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6" idx="6"/>
            <a:endCxn id="17" idx="2"/>
          </p:cNvCxnSpPr>
          <p:nvPr/>
        </p:nvCxnSpPr>
        <p:spPr>
          <a:xfrm flipV="1">
            <a:off x="7924800" y="1335088"/>
            <a:ext cx="2517775" cy="4413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5" idx="5"/>
            <a:endCxn id="18" idx="2"/>
          </p:cNvCxnSpPr>
          <p:nvPr/>
        </p:nvCxnSpPr>
        <p:spPr>
          <a:xfrm flipV="1">
            <a:off x="5645150" y="1073150"/>
            <a:ext cx="2974975" cy="7397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5" idx="6"/>
            <a:endCxn id="17" idx="2"/>
          </p:cNvCxnSpPr>
          <p:nvPr/>
        </p:nvCxnSpPr>
        <p:spPr>
          <a:xfrm flipV="1">
            <a:off x="5653088" y="1335088"/>
            <a:ext cx="4789487" cy="4143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6" idx="6"/>
            <a:endCxn id="20" idx="1"/>
          </p:cNvCxnSpPr>
          <p:nvPr/>
        </p:nvCxnSpPr>
        <p:spPr>
          <a:xfrm>
            <a:off x="7924800" y="1776413"/>
            <a:ext cx="1971675" cy="12604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9" idx="5"/>
            <a:endCxn id="20" idx="1"/>
          </p:cNvCxnSpPr>
          <p:nvPr/>
        </p:nvCxnSpPr>
        <p:spPr>
          <a:xfrm>
            <a:off x="8701088" y="2632075"/>
            <a:ext cx="1195387" cy="4048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6" idx="5"/>
            <a:endCxn id="19" idx="1"/>
          </p:cNvCxnSpPr>
          <p:nvPr/>
        </p:nvCxnSpPr>
        <p:spPr>
          <a:xfrm>
            <a:off x="7916863" y="1839913"/>
            <a:ext cx="623887" cy="7223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8" idx="4"/>
            <a:endCxn id="19" idx="7"/>
          </p:cNvCxnSpPr>
          <p:nvPr/>
        </p:nvCxnSpPr>
        <p:spPr>
          <a:xfrm flipH="1">
            <a:off x="8666163" y="1122363"/>
            <a:ext cx="66675" cy="14001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8" idx="4"/>
            <a:endCxn id="17" idx="3"/>
          </p:cNvCxnSpPr>
          <p:nvPr/>
        </p:nvCxnSpPr>
        <p:spPr>
          <a:xfrm>
            <a:off x="8732838" y="1122363"/>
            <a:ext cx="1754187" cy="2587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7" idx="3"/>
            <a:endCxn id="20" idx="0"/>
          </p:cNvCxnSpPr>
          <p:nvPr/>
        </p:nvCxnSpPr>
        <p:spPr>
          <a:xfrm flipH="1">
            <a:off x="9950450" y="1381125"/>
            <a:ext cx="536575" cy="16113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9" idx="6"/>
            <a:endCxn id="17" idx="2"/>
          </p:cNvCxnSpPr>
          <p:nvPr/>
        </p:nvCxnSpPr>
        <p:spPr>
          <a:xfrm flipV="1">
            <a:off x="8710613" y="1335088"/>
            <a:ext cx="1731962" cy="12334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9" idx="6"/>
            <a:endCxn id="18" idx="4"/>
          </p:cNvCxnSpPr>
          <p:nvPr/>
        </p:nvCxnSpPr>
        <p:spPr>
          <a:xfrm flipV="1">
            <a:off x="7810500" y="1122363"/>
            <a:ext cx="922338" cy="17192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0" idx="0"/>
            <a:endCxn id="18" idx="4"/>
          </p:cNvCxnSpPr>
          <p:nvPr/>
        </p:nvCxnSpPr>
        <p:spPr>
          <a:xfrm flipH="1" flipV="1">
            <a:off x="8732838" y="1122363"/>
            <a:ext cx="1217612" cy="18700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9" idx="7"/>
            <a:endCxn id="17" idx="2"/>
          </p:cNvCxnSpPr>
          <p:nvPr/>
        </p:nvCxnSpPr>
        <p:spPr>
          <a:xfrm flipV="1">
            <a:off x="7767638" y="1335088"/>
            <a:ext cx="2674937" cy="14605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8" idx="1"/>
            <a:endCxn id="17" idx="2"/>
          </p:cNvCxnSpPr>
          <p:nvPr/>
        </p:nvCxnSpPr>
        <p:spPr>
          <a:xfrm flipV="1">
            <a:off x="4779963" y="1335088"/>
            <a:ext cx="5662612" cy="22875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" idx="5"/>
            <a:endCxn id="17" idx="2"/>
          </p:cNvCxnSpPr>
          <p:nvPr/>
        </p:nvCxnSpPr>
        <p:spPr>
          <a:xfrm flipV="1">
            <a:off x="4940300" y="1335088"/>
            <a:ext cx="5502275" cy="8826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1019302" y="2759693"/>
            <a:ext cx="105452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 algorithm that </a:t>
            </a:r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is a bit more computationally intensive and less arbitrary.</a:t>
            </a:r>
            <a:endParaRPr lang="en-US" altLang="x-none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895729" y="3957572"/>
            <a:ext cx="1041400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Calculate distance </a:t>
            </a:r>
            <a:r>
              <a:rPr lang="en-US" altLang="x-none" sz="2000" b="1" dirty="0" smtClean="0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 between all points</a:t>
            </a: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To start, all points are set as their own clusters (singletons)</a:t>
            </a: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Until there is only one cluster: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Find the closest pair of clusters in terms of linkage distance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Merge into a single cluster 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Recalculate distances from new cluster to all other clusters</a:t>
            </a:r>
            <a:endParaRPr lang="en-US" altLang="x-none" sz="20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Stop when all points are in one cluster</a:t>
            </a:r>
          </a:p>
        </p:txBody>
      </p:sp>
      <p:sp>
        <p:nvSpPr>
          <p:cNvPr id="63" name="Oval 62"/>
          <p:cNvSpPr/>
          <p:nvPr/>
        </p:nvSpPr>
        <p:spPr>
          <a:xfrm rot="20520232">
            <a:off x="4688411" y="1379607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Oval 63"/>
          <p:cNvSpPr/>
          <p:nvPr/>
        </p:nvSpPr>
        <p:spPr>
          <a:xfrm rot="20520232">
            <a:off x="5276739" y="1168412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Oval 64"/>
          <p:cNvSpPr/>
          <p:nvPr/>
        </p:nvSpPr>
        <p:spPr>
          <a:xfrm rot="20520232">
            <a:off x="4941845" y="1360750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Oval 65"/>
          <p:cNvSpPr/>
          <p:nvPr/>
        </p:nvSpPr>
        <p:spPr>
          <a:xfrm rot="20520232">
            <a:off x="4941845" y="2060709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Oval 66"/>
          <p:cNvSpPr/>
          <p:nvPr/>
        </p:nvSpPr>
        <p:spPr>
          <a:xfrm rot="20520232">
            <a:off x="6301787" y="1687347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 rot="20520232">
            <a:off x="6356095" y="1180480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9" name="Oval 68"/>
          <p:cNvSpPr/>
          <p:nvPr/>
        </p:nvSpPr>
        <p:spPr>
          <a:xfrm rot="20520232">
            <a:off x="7636086" y="943640"/>
            <a:ext cx="89003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Oval 69"/>
          <p:cNvSpPr/>
          <p:nvPr/>
        </p:nvSpPr>
        <p:spPr>
          <a:xfrm rot="20520232">
            <a:off x="6770187" y="819186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Oval 70"/>
          <p:cNvSpPr/>
          <p:nvPr/>
        </p:nvSpPr>
        <p:spPr>
          <a:xfrm rot="20520232">
            <a:off x="6728702" y="1557614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Oval 71"/>
          <p:cNvSpPr/>
          <p:nvPr/>
        </p:nvSpPr>
        <p:spPr>
          <a:xfrm rot="20520232">
            <a:off x="7372846" y="1782385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65" idx="6"/>
            <a:endCxn id="68" idx="1"/>
          </p:cNvCxnSpPr>
          <p:nvPr/>
        </p:nvCxnSpPr>
        <p:spPr>
          <a:xfrm flipV="1">
            <a:off x="4774397" y="1383378"/>
            <a:ext cx="173481" cy="218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5" idx="4"/>
            <a:endCxn id="69" idx="0"/>
          </p:cNvCxnSpPr>
          <p:nvPr/>
        </p:nvCxnSpPr>
        <p:spPr>
          <a:xfrm>
            <a:off x="4744227" y="1455787"/>
            <a:ext cx="229297" cy="60718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5" idx="5"/>
            <a:endCxn id="70" idx="2"/>
          </p:cNvCxnSpPr>
          <p:nvPr/>
        </p:nvCxnSpPr>
        <p:spPr>
          <a:xfrm>
            <a:off x="4770626" y="1435422"/>
            <a:ext cx="1533425" cy="30472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5" idx="7"/>
            <a:endCxn id="66" idx="2"/>
          </p:cNvCxnSpPr>
          <p:nvPr/>
        </p:nvCxnSpPr>
        <p:spPr>
          <a:xfrm flipV="1">
            <a:off x="4753278" y="1220456"/>
            <a:ext cx="525724" cy="16292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8" idx="6"/>
            <a:endCxn id="66" idx="3"/>
          </p:cNvCxnSpPr>
          <p:nvPr/>
        </p:nvCxnSpPr>
        <p:spPr>
          <a:xfrm flipV="1">
            <a:off x="5027831" y="1243084"/>
            <a:ext cx="272290" cy="1425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6"/>
            <a:endCxn id="70" idx="1"/>
          </p:cNvCxnSpPr>
          <p:nvPr/>
        </p:nvCxnSpPr>
        <p:spPr>
          <a:xfrm>
            <a:off x="5027831" y="1385641"/>
            <a:ext cx="1279990" cy="3243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8" idx="4"/>
            <a:endCxn id="69" idx="0"/>
          </p:cNvCxnSpPr>
          <p:nvPr/>
        </p:nvCxnSpPr>
        <p:spPr>
          <a:xfrm flipH="1">
            <a:off x="4973524" y="1436931"/>
            <a:ext cx="24137" cy="6260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9" idx="6"/>
            <a:endCxn id="70" idx="2"/>
          </p:cNvCxnSpPr>
          <p:nvPr/>
        </p:nvCxnSpPr>
        <p:spPr>
          <a:xfrm flipV="1">
            <a:off x="5027831" y="1740146"/>
            <a:ext cx="1276219" cy="346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6"/>
            <a:endCxn id="70" idx="0"/>
          </p:cNvCxnSpPr>
          <p:nvPr/>
        </p:nvCxnSpPr>
        <p:spPr>
          <a:xfrm>
            <a:off x="5362725" y="1193302"/>
            <a:ext cx="971496" cy="49555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6"/>
            <a:endCxn id="79" idx="2"/>
          </p:cNvCxnSpPr>
          <p:nvPr/>
        </p:nvCxnSpPr>
        <p:spPr>
          <a:xfrm flipV="1">
            <a:off x="6442081" y="871985"/>
            <a:ext cx="330369" cy="33414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7" idx="6"/>
            <a:endCxn id="78" idx="2"/>
          </p:cNvCxnSpPr>
          <p:nvPr/>
        </p:nvCxnSpPr>
        <p:spPr>
          <a:xfrm flipV="1">
            <a:off x="6442081" y="996439"/>
            <a:ext cx="1196267" cy="20968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7" idx="6"/>
          </p:cNvCxnSpPr>
          <p:nvPr/>
        </p:nvCxnSpPr>
        <p:spPr>
          <a:xfrm>
            <a:off x="6442081" y="1206125"/>
            <a:ext cx="936799" cy="5988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0" idx="5"/>
          </p:cNvCxnSpPr>
          <p:nvPr/>
        </p:nvCxnSpPr>
        <p:spPr>
          <a:xfrm>
            <a:off x="6810918" y="1612675"/>
            <a:ext cx="567963" cy="1923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7" idx="5"/>
            <a:endCxn id="80" idx="1"/>
          </p:cNvCxnSpPr>
          <p:nvPr/>
        </p:nvCxnSpPr>
        <p:spPr>
          <a:xfrm>
            <a:off x="6438310" y="1236296"/>
            <a:ext cx="296427" cy="34319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9" idx="4"/>
            <a:endCxn id="80" idx="7"/>
          </p:cNvCxnSpPr>
          <p:nvPr/>
        </p:nvCxnSpPr>
        <p:spPr>
          <a:xfrm flipH="1">
            <a:off x="6794324" y="895367"/>
            <a:ext cx="31679" cy="6652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4"/>
            <a:endCxn id="78" idx="3"/>
          </p:cNvCxnSpPr>
          <p:nvPr/>
        </p:nvCxnSpPr>
        <p:spPr>
          <a:xfrm>
            <a:off x="6826003" y="895367"/>
            <a:ext cx="833465" cy="12294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8" idx="3"/>
          </p:cNvCxnSpPr>
          <p:nvPr/>
        </p:nvCxnSpPr>
        <p:spPr>
          <a:xfrm flipH="1">
            <a:off x="7404525" y="1018312"/>
            <a:ext cx="254942" cy="76558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0" idx="6"/>
            <a:endCxn id="78" idx="2"/>
          </p:cNvCxnSpPr>
          <p:nvPr/>
        </p:nvCxnSpPr>
        <p:spPr>
          <a:xfrm flipV="1">
            <a:off x="6815443" y="996439"/>
            <a:ext cx="822905" cy="5860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79" idx="4"/>
          </p:cNvCxnSpPr>
          <p:nvPr/>
        </p:nvCxnSpPr>
        <p:spPr>
          <a:xfrm flipH="1" flipV="1">
            <a:off x="6826003" y="895367"/>
            <a:ext cx="578522" cy="8885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 rot="20520232">
            <a:off x="616886" y="1497453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6" name="Oval 105"/>
          <p:cNvSpPr/>
          <p:nvPr/>
        </p:nvSpPr>
        <p:spPr>
          <a:xfrm rot="20520232">
            <a:off x="1205214" y="1286258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7" name="Oval 106"/>
          <p:cNvSpPr/>
          <p:nvPr/>
        </p:nvSpPr>
        <p:spPr>
          <a:xfrm rot="20520232">
            <a:off x="870320" y="1478596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8" name="Oval 107"/>
          <p:cNvSpPr/>
          <p:nvPr/>
        </p:nvSpPr>
        <p:spPr>
          <a:xfrm rot="20520232">
            <a:off x="870320" y="2178555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9" name="Oval 108"/>
          <p:cNvSpPr/>
          <p:nvPr/>
        </p:nvSpPr>
        <p:spPr>
          <a:xfrm rot="20520232">
            <a:off x="2230262" y="1805193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  <a:endParaRPr lang="en-US" dirty="0"/>
          </a:p>
        </p:txBody>
      </p:sp>
      <p:sp>
        <p:nvSpPr>
          <p:cNvPr id="110" name="Oval 109"/>
          <p:cNvSpPr/>
          <p:nvPr/>
        </p:nvSpPr>
        <p:spPr>
          <a:xfrm rot="20520232">
            <a:off x="2284570" y="1298326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 rot="20520232">
            <a:off x="3564561" y="1061486"/>
            <a:ext cx="89003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Oval 111"/>
          <p:cNvSpPr/>
          <p:nvPr/>
        </p:nvSpPr>
        <p:spPr>
          <a:xfrm rot="20520232">
            <a:off x="2698662" y="937032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 rot="20520232">
            <a:off x="2657177" y="1675460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Oval 113"/>
          <p:cNvSpPr/>
          <p:nvPr/>
        </p:nvSpPr>
        <p:spPr>
          <a:xfrm rot="20520232">
            <a:off x="3301321" y="1900231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400158" y="928397"/>
            <a:ext cx="3036678" cy="1319213"/>
            <a:chOff x="4233863" y="962025"/>
            <a:chExt cx="6391275" cy="2776538"/>
          </a:xfrm>
        </p:grpSpPr>
        <p:sp>
          <p:nvSpPr>
            <p:cNvPr id="146" name="Oval 145"/>
            <p:cNvSpPr/>
            <p:nvPr/>
          </p:nvSpPr>
          <p:spPr>
            <a:xfrm rot="20520232">
              <a:off x="4233863" y="2141538"/>
              <a:ext cx="185737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 rot="20520232">
              <a:off x="5472113" y="1697038"/>
              <a:ext cx="185737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20520232">
              <a:off x="4767263" y="2101850"/>
              <a:ext cx="185737" cy="163513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20520232">
              <a:off x="4767263" y="3575050"/>
              <a:ext cx="185737" cy="163513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20520232">
              <a:off x="7629525" y="2789238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`</a:t>
              </a:r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 rot="20520232">
              <a:off x="7743825" y="1722438"/>
              <a:ext cx="185738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 rot="20520232">
              <a:off x="10437813" y="1223963"/>
              <a:ext cx="187325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20520232">
              <a:off x="8615363" y="962025"/>
              <a:ext cx="185737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20520232">
              <a:off x="8528050" y="2516188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20520232">
              <a:off x="9883775" y="2989263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`</a:t>
              </a:r>
              <a:endParaRPr lang="en-US" dirty="0"/>
            </a:p>
          </p:txBody>
        </p:sp>
        <p:cxnSp>
          <p:nvCxnSpPr>
            <p:cNvPr id="156" name="Straight Arrow Connector 155"/>
            <p:cNvCxnSpPr>
              <a:stCxn id="208" idx="6"/>
              <a:endCxn id="211" idx="1"/>
            </p:cNvCxnSpPr>
            <p:nvPr/>
          </p:nvCxnSpPr>
          <p:spPr>
            <a:xfrm flipV="1">
              <a:off x="4414838" y="2149475"/>
              <a:ext cx="365125" cy="460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208" idx="4"/>
              <a:endCxn id="212" idx="0"/>
            </p:cNvCxnSpPr>
            <p:nvPr/>
          </p:nvCxnSpPr>
          <p:spPr>
            <a:xfrm>
              <a:off x="4351338" y="2301875"/>
              <a:ext cx="482600" cy="12779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208" idx="5"/>
              <a:endCxn id="213" idx="2"/>
            </p:cNvCxnSpPr>
            <p:nvPr/>
          </p:nvCxnSpPr>
          <p:spPr>
            <a:xfrm>
              <a:off x="4406900" y="2259013"/>
              <a:ext cx="3227388" cy="64135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208" idx="7"/>
              <a:endCxn id="209" idx="2"/>
            </p:cNvCxnSpPr>
            <p:nvPr/>
          </p:nvCxnSpPr>
          <p:spPr>
            <a:xfrm flipV="1">
              <a:off x="4370388" y="1806575"/>
              <a:ext cx="1106487" cy="3429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211" idx="6"/>
              <a:endCxn id="209" idx="3"/>
            </p:cNvCxnSpPr>
            <p:nvPr/>
          </p:nvCxnSpPr>
          <p:spPr>
            <a:xfrm flipV="1">
              <a:off x="4948238" y="1854200"/>
              <a:ext cx="573087" cy="3000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211" idx="6"/>
              <a:endCxn id="213" idx="1"/>
            </p:cNvCxnSpPr>
            <p:nvPr/>
          </p:nvCxnSpPr>
          <p:spPr>
            <a:xfrm>
              <a:off x="4948238" y="2154238"/>
              <a:ext cx="2693987" cy="6826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211" idx="4"/>
              <a:endCxn id="212" idx="0"/>
            </p:cNvCxnSpPr>
            <p:nvPr/>
          </p:nvCxnSpPr>
          <p:spPr>
            <a:xfrm flipH="1">
              <a:off x="4833938" y="2262188"/>
              <a:ext cx="50800" cy="13176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212" idx="6"/>
              <a:endCxn id="213" idx="2"/>
            </p:cNvCxnSpPr>
            <p:nvPr/>
          </p:nvCxnSpPr>
          <p:spPr>
            <a:xfrm flipV="1">
              <a:off x="4948238" y="2900363"/>
              <a:ext cx="2686050" cy="7286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212" idx="6"/>
              <a:endCxn id="224" idx="2"/>
            </p:cNvCxnSpPr>
            <p:nvPr/>
          </p:nvCxnSpPr>
          <p:spPr>
            <a:xfrm flipV="1">
              <a:off x="4948238" y="3100388"/>
              <a:ext cx="4940300" cy="52863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212" idx="6"/>
              <a:endCxn id="223" idx="2"/>
            </p:cNvCxnSpPr>
            <p:nvPr/>
          </p:nvCxnSpPr>
          <p:spPr>
            <a:xfrm flipV="1">
              <a:off x="4948238" y="2625725"/>
              <a:ext cx="3584575" cy="10033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212" idx="6"/>
              <a:endCxn id="220" idx="2"/>
            </p:cNvCxnSpPr>
            <p:nvPr/>
          </p:nvCxnSpPr>
          <p:spPr>
            <a:xfrm flipV="1">
              <a:off x="4948238" y="1833563"/>
              <a:ext cx="2800350" cy="17954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211" idx="6"/>
              <a:endCxn id="220" idx="2"/>
            </p:cNvCxnSpPr>
            <p:nvPr/>
          </p:nvCxnSpPr>
          <p:spPr>
            <a:xfrm flipV="1">
              <a:off x="4948238" y="1833563"/>
              <a:ext cx="2800350" cy="3206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209" idx="6"/>
              <a:endCxn id="220" idx="2"/>
            </p:cNvCxnSpPr>
            <p:nvPr/>
          </p:nvCxnSpPr>
          <p:spPr>
            <a:xfrm>
              <a:off x="5653088" y="1749425"/>
              <a:ext cx="2095500" cy="841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209" idx="6"/>
              <a:endCxn id="213" idx="0"/>
            </p:cNvCxnSpPr>
            <p:nvPr/>
          </p:nvCxnSpPr>
          <p:spPr>
            <a:xfrm>
              <a:off x="5653088" y="1749425"/>
              <a:ext cx="2044700" cy="104298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220" idx="6"/>
              <a:endCxn id="222" idx="2"/>
            </p:cNvCxnSpPr>
            <p:nvPr/>
          </p:nvCxnSpPr>
          <p:spPr>
            <a:xfrm flipV="1">
              <a:off x="7924800" y="1073150"/>
              <a:ext cx="695325" cy="7032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220" idx="6"/>
              <a:endCxn id="221" idx="2"/>
            </p:cNvCxnSpPr>
            <p:nvPr/>
          </p:nvCxnSpPr>
          <p:spPr>
            <a:xfrm flipV="1">
              <a:off x="7924800" y="1335088"/>
              <a:ext cx="2517775" cy="4413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09" idx="5"/>
              <a:endCxn id="222" idx="2"/>
            </p:cNvCxnSpPr>
            <p:nvPr/>
          </p:nvCxnSpPr>
          <p:spPr>
            <a:xfrm flipV="1">
              <a:off x="5645150" y="1073150"/>
              <a:ext cx="2974975" cy="7397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209" idx="6"/>
              <a:endCxn id="221" idx="2"/>
            </p:cNvCxnSpPr>
            <p:nvPr/>
          </p:nvCxnSpPr>
          <p:spPr>
            <a:xfrm flipV="1">
              <a:off x="5653088" y="1335088"/>
              <a:ext cx="4789487" cy="41433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20" idx="6"/>
              <a:endCxn id="224" idx="1"/>
            </p:cNvCxnSpPr>
            <p:nvPr/>
          </p:nvCxnSpPr>
          <p:spPr>
            <a:xfrm>
              <a:off x="7924800" y="1776413"/>
              <a:ext cx="1971675" cy="12604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223" idx="5"/>
              <a:endCxn id="224" idx="1"/>
            </p:cNvCxnSpPr>
            <p:nvPr/>
          </p:nvCxnSpPr>
          <p:spPr>
            <a:xfrm>
              <a:off x="8701088" y="2632075"/>
              <a:ext cx="1195387" cy="40481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220" idx="5"/>
              <a:endCxn id="223" idx="1"/>
            </p:cNvCxnSpPr>
            <p:nvPr/>
          </p:nvCxnSpPr>
          <p:spPr>
            <a:xfrm>
              <a:off x="7916863" y="1839913"/>
              <a:ext cx="623887" cy="72231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222" idx="4"/>
              <a:endCxn id="223" idx="7"/>
            </p:cNvCxnSpPr>
            <p:nvPr/>
          </p:nvCxnSpPr>
          <p:spPr>
            <a:xfrm flipH="1">
              <a:off x="8666163" y="1122363"/>
              <a:ext cx="66675" cy="14001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222" idx="4"/>
              <a:endCxn id="221" idx="3"/>
            </p:cNvCxnSpPr>
            <p:nvPr/>
          </p:nvCxnSpPr>
          <p:spPr>
            <a:xfrm>
              <a:off x="8732838" y="1122363"/>
              <a:ext cx="1754187" cy="2587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21" idx="3"/>
              <a:endCxn id="224" idx="0"/>
            </p:cNvCxnSpPr>
            <p:nvPr/>
          </p:nvCxnSpPr>
          <p:spPr>
            <a:xfrm flipH="1">
              <a:off x="9950450" y="1381125"/>
              <a:ext cx="536575" cy="161131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223" idx="6"/>
              <a:endCxn id="221" idx="2"/>
            </p:cNvCxnSpPr>
            <p:nvPr/>
          </p:nvCxnSpPr>
          <p:spPr>
            <a:xfrm flipV="1">
              <a:off x="8710613" y="1335088"/>
              <a:ext cx="1731962" cy="123348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213" idx="6"/>
              <a:endCxn id="222" idx="4"/>
            </p:cNvCxnSpPr>
            <p:nvPr/>
          </p:nvCxnSpPr>
          <p:spPr>
            <a:xfrm flipV="1">
              <a:off x="7810500" y="1122363"/>
              <a:ext cx="922338" cy="1719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24" idx="0"/>
              <a:endCxn id="222" idx="4"/>
            </p:cNvCxnSpPr>
            <p:nvPr/>
          </p:nvCxnSpPr>
          <p:spPr>
            <a:xfrm flipH="1" flipV="1">
              <a:off x="8732838" y="1122363"/>
              <a:ext cx="1217612" cy="18700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213" idx="7"/>
              <a:endCxn id="221" idx="2"/>
            </p:cNvCxnSpPr>
            <p:nvPr/>
          </p:nvCxnSpPr>
          <p:spPr>
            <a:xfrm flipV="1">
              <a:off x="7767638" y="1335088"/>
              <a:ext cx="2674937" cy="14605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212" idx="1"/>
              <a:endCxn id="221" idx="2"/>
            </p:cNvCxnSpPr>
            <p:nvPr/>
          </p:nvCxnSpPr>
          <p:spPr>
            <a:xfrm flipV="1">
              <a:off x="4779963" y="1335088"/>
              <a:ext cx="5662612" cy="228758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211" idx="5"/>
              <a:endCxn id="221" idx="2"/>
            </p:cNvCxnSpPr>
            <p:nvPr/>
          </p:nvCxnSpPr>
          <p:spPr>
            <a:xfrm flipV="1">
              <a:off x="4940300" y="1335088"/>
              <a:ext cx="5502275" cy="88265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596448" y="758922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solidFill>
                  <a:schemeClr val="tx1"/>
                </a:solidFill>
              </a:rPr>
              <a:t>Start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4433665" y="740899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Middle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8228067" y="758922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Finish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872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1111251" y="773257"/>
            <a:ext cx="100555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Many different ways of </a:t>
            </a:r>
            <a:r>
              <a:rPr lang="en-US" altLang="x-none" sz="32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measuring distance</a:t>
            </a:r>
            <a:endParaRPr lang="en-US" altLang="x-none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4111868"/>
                  </p:ext>
                </p:extLst>
              </p:nvPr>
            </p:nvGraphicFramePr>
            <p:xfrm>
              <a:off x="1111250" y="1607696"/>
              <a:ext cx="9778423" cy="4471369"/>
            </p:xfrm>
            <a:graphic>
              <a:graphicData uri="http://schemas.openxmlformats.org/drawingml/2006/table">
                <a:tbl>
                  <a:tblPr/>
                  <a:tblGrid>
                    <a:gridCol w="1716028"/>
                    <a:gridCol w="2059639"/>
                    <a:gridCol w="3001378"/>
                    <a:gridCol w="3001378"/>
                  </a:tblGrid>
                  <a:tr h="275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Linkage</a:t>
                          </a:r>
                          <a:r>
                            <a:rPr lang="en-US" sz="1400" baseline="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distance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Formula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Choose clusters based on: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Graphic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6121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Single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min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closest points in two clusters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55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Complete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𝑎𝑥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  <a:p>
                          <a:pPr algn="ctr"/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farthest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points in two clusters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817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is-I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𝑙</m:t>
                                        </m:r>
                                      </m:sup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𝑑</m:t>
                                        </m:r>
                                        <m:d>
                                          <m:dPr>
                                            <m:ctrlP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70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700" i="1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70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distance between all points</a:t>
                          </a:r>
                          <a:endParaRPr lang="en-US" sz="1400" dirty="0" smtClean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Centroid </a:t>
                          </a: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𝑎𝑥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sz="1700" i="1" smtClean="0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cluster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centroids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Ward’s 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bg-BG" sz="170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bg-BG" sz="170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bg-BG" sz="1700" i="1" smtClean="0">
                                                    <a:effectLst/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70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bg-BG" sz="1700" i="1" smtClean="0">
                                                    <a:effectLst/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70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𝑙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70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70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Clusters that minimize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variance increase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by using an ANOVA sum of squares overall all partitions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4111868"/>
                  </p:ext>
                </p:extLst>
              </p:nvPr>
            </p:nvGraphicFramePr>
            <p:xfrm>
              <a:off x="1111250" y="1607696"/>
              <a:ext cx="9778423" cy="4471369"/>
            </p:xfrm>
            <a:graphic>
              <a:graphicData uri="http://schemas.openxmlformats.org/drawingml/2006/table">
                <a:tbl>
                  <a:tblPr/>
                  <a:tblGrid>
                    <a:gridCol w="1716028"/>
                    <a:gridCol w="2059639"/>
                    <a:gridCol w="3001378"/>
                    <a:gridCol w="3001378"/>
                  </a:tblGrid>
                  <a:tr h="275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Linkage</a:t>
                          </a:r>
                          <a:r>
                            <a:rPr lang="en-US" sz="1400" baseline="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distance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Formula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Choose clusters based on: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Graphic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6121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Single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46535" r="-291716" b="-584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closest points in two clusters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55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Complete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137037" r="-291716" b="-44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farthest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points in two clusters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817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176552" r="-291716" b="-23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distance between all points</a:t>
                          </a:r>
                          <a:endParaRPr lang="en-US" sz="1400" dirty="0" smtClean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Centroid </a:t>
                          </a: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238690" r="-291716" b="-100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cluster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centroids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Ward’s 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338690" r="-291716" b="-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Clusters that minimize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variance increase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by using an ANOVA sum of squares overall all partitions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 rot="20520232">
            <a:off x="8445933" y="2166586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Oval 6"/>
          <p:cNvSpPr/>
          <p:nvPr/>
        </p:nvSpPr>
        <p:spPr>
          <a:xfrm rot="20520232">
            <a:off x="8792160" y="1918648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rot="20520232">
            <a:off x="9001507" y="2279023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10022288" y="2277297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20520232">
            <a:off x="10121969" y="1918648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 rot="20520232">
            <a:off x="10275565" y="2168313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" name="Straight Connector 4"/>
          <p:cNvCxnSpPr>
            <a:stCxn id="8" idx="6"/>
            <a:endCxn id="9" idx="1"/>
          </p:cNvCxnSpPr>
          <p:nvPr/>
        </p:nvCxnSpPr>
        <p:spPr>
          <a:xfrm flipV="1">
            <a:off x="9147641" y="2323813"/>
            <a:ext cx="879060" cy="2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0520232">
            <a:off x="8445932" y="2794424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Oval 14"/>
          <p:cNvSpPr/>
          <p:nvPr/>
        </p:nvSpPr>
        <p:spPr>
          <a:xfrm rot="20520232">
            <a:off x="8792159" y="2546486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 rot="20520232">
            <a:off x="9001506" y="2906861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 rot="20520232">
            <a:off x="10022287" y="2905135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>
          <a:xfrm rot="20520232">
            <a:off x="10121968" y="2546486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 rot="20520232">
            <a:off x="10275564" y="2796151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1" name="Straight Connector 20"/>
          <p:cNvCxnSpPr>
            <a:stCxn id="14" idx="6"/>
            <a:endCxn id="20" idx="1"/>
          </p:cNvCxnSpPr>
          <p:nvPr/>
        </p:nvCxnSpPr>
        <p:spPr>
          <a:xfrm flipV="1">
            <a:off x="8592066" y="2842377"/>
            <a:ext cx="1688104" cy="2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rot="20520232">
            <a:off x="8445931" y="3496950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Oval 22"/>
          <p:cNvSpPr/>
          <p:nvPr/>
        </p:nvSpPr>
        <p:spPr>
          <a:xfrm rot="20520232">
            <a:off x="8792158" y="3249012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 rot="20520232">
            <a:off x="9001505" y="3609387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 rot="20520232">
            <a:off x="10022286" y="3607661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Oval 25"/>
          <p:cNvSpPr/>
          <p:nvPr/>
        </p:nvSpPr>
        <p:spPr>
          <a:xfrm rot="20520232">
            <a:off x="10121967" y="3249012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 rot="20520232">
            <a:off x="10275563" y="3498677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>
            <a:stCxn id="28" idx="6"/>
          </p:cNvCxnSpPr>
          <p:nvPr/>
        </p:nvCxnSpPr>
        <p:spPr>
          <a:xfrm flipV="1">
            <a:off x="9147639" y="3654177"/>
            <a:ext cx="879060" cy="2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 rot="20520232">
            <a:off x="8445931" y="4461273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" name="Oval 29"/>
          <p:cNvSpPr/>
          <p:nvPr/>
        </p:nvSpPr>
        <p:spPr>
          <a:xfrm rot="20520232">
            <a:off x="8792158" y="4213335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 rot="20520232">
            <a:off x="9001505" y="4573710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 rot="20520232">
            <a:off x="10022286" y="4571984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3" name="Oval 32"/>
          <p:cNvSpPr/>
          <p:nvPr/>
        </p:nvSpPr>
        <p:spPr>
          <a:xfrm rot="20520232">
            <a:off x="10121967" y="4213335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10275563" y="4463000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763376" y="4465777"/>
            <a:ext cx="1433490" cy="3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2" idx="6"/>
            <a:endCxn id="27" idx="1"/>
          </p:cNvCxnSpPr>
          <p:nvPr/>
        </p:nvCxnSpPr>
        <p:spPr>
          <a:xfrm flipV="1">
            <a:off x="8592065" y="3544903"/>
            <a:ext cx="1688104" cy="2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3" idx="6"/>
            <a:endCxn id="26" idx="1"/>
          </p:cNvCxnSpPr>
          <p:nvPr/>
        </p:nvCxnSpPr>
        <p:spPr>
          <a:xfrm flipV="1">
            <a:off x="8938292" y="3295238"/>
            <a:ext cx="1188282" cy="21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3" idx="6"/>
            <a:endCxn id="25" idx="2"/>
          </p:cNvCxnSpPr>
          <p:nvPr/>
        </p:nvCxnSpPr>
        <p:spPr>
          <a:xfrm>
            <a:off x="8938292" y="3317062"/>
            <a:ext cx="1087658" cy="405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26" idx="2"/>
          </p:cNvCxnSpPr>
          <p:nvPr/>
        </p:nvCxnSpPr>
        <p:spPr>
          <a:xfrm flipV="1">
            <a:off x="9147639" y="3363342"/>
            <a:ext cx="977992" cy="31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20520232">
            <a:off x="8704445" y="4413257"/>
            <a:ext cx="149798" cy="1823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 rot="20520232">
            <a:off x="10105863" y="4410725"/>
            <a:ext cx="149798" cy="1823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20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509206" y="949392"/>
            <a:ext cx="3906014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err="1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Dendrograms</a:t>
            </a:r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represent all the linkages. </a:t>
            </a:r>
          </a:p>
          <a:p>
            <a:pPr eaLnBrk="1" hangingPunct="1"/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64" y="267650"/>
            <a:ext cx="6908035" cy="5487691"/>
          </a:xfrm>
          <a:prstGeom prst="rect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09206" y="3011495"/>
            <a:ext cx="35352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Higher up the chart = greater distance between clusters.</a:t>
            </a:r>
            <a:endParaRPr lang="en-US" altLang="x-none" sz="24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0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509206" y="2226665"/>
            <a:ext cx="39060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do we choose clusters?</a:t>
            </a:r>
          </a:p>
          <a:p>
            <a:pPr eaLnBrk="1" hangingPunct="1"/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64" y="267650"/>
            <a:ext cx="6908035" cy="54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05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6"/>
          <p:cNvSpPr txBox="1">
            <a:spLocks noChangeArrowheads="1"/>
          </p:cNvSpPr>
          <p:nvPr/>
        </p:nvSpPr>
        <p:spPr bwMode="auto">
          <a:xfrm>
            <a:off x="787400" y="3562350"/>
            <a:ext cx="100822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&lt;Code Time/&gt;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472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1) Do each Y=1 and Y=0 have at least n = 100?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6" y="2804545"/>
            <a:ext cx="10082213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not, get more data.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73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804545"/>
            <a:ext cx="94784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not, consider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upsampling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the small proportion by bootstrapping or duplicating the imbalanced class until the two classes have equal proportions. Consequence is that accuracies will be misleading.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example: If Y = 1 (n = 300) but Y = 0 (n = 10000), then consider bootstrapping Y = 1  by 33x.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8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818028"/>
            <a:ext cx="94784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Why?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Because confusion matrices will likely be misleading due to the differences in proportions.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41438"/>
              </p:ext>
            </p:extLst>
          </p:nvPr>
        </p:nvGraphicFramePr>
        <p:xfrm>
          <a:off x="2338387" y="3848115"/>
          <a:ext cx="5521935" cy="125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0645"/>
                <a:gridCol w="1840645"/>
                <a:gridCol w="1840645"/>
              </a:tblGrid>
              <a:tr h="418203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Pred: 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Pred: 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</a:tr>
              <a:tr h="418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</a:tr>
              <a:tr h="418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9700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38387" y="5516474"/>
            <a:ext cx="8515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Accuracy = 97% with a TPR = 0% is not accurate.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57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6927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3) Is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your sample drawn from a population on which you can generalize and score?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6" y="3158488"/>
            <a:ext cx="10082213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your sample is a one time deal (e.g. a one time survey, a one time data release), make sure you’re comfortable with your intended use.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example: Fire prediction algorithms should have a constant stream of data.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97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4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) Does your sample represent what you think it represents</a:t>
            </a: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682755"/>
            <a:ext cx="10082213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 all answers are in the data if the data does not have enough coverage. 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State your hypotheses. What constitutes the H0 and H1? Does your data have enough coverage to prove H1?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1153" y="4621747"/>
            <a:ext cx="914400" cy="63304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61152" y="5254793"/>
            <a:ext cx="1863969" cy="6330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75553" y="4621747"/>
            <a:ext cx="914400" cy="6330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50008" y="4621747"/>
            <a:ext cx="914400" cy="1266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94245" y="4621747"/>
            <a:ext cx="914400" cy="6330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53261" y="4621747"/>
            <a:ext cx="1469783" cy="6330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3099" y="4621747"/>
            <a:ext cx="1745639" cy="1266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94245" y="4759417"/>
            <a:ext cx="1688856" cy="11284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61152" y="5924840"/>
            <a:ext cx="302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What you hope is in the data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0822" y="5924840"/>
            <a:ext cx="3024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Data doesn’t cover all of the subpopulations you need.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67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35440</TotalTime>
  <Words>1789</Words>
  <Application>Microsoft Macintosh PowerPoint</Application>
  <PresentationFormat>Widescreen</PresentationFormat>
  <Paragraphs>339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Arial</vt:lpstr>
      <vt:lpstr>Calibri Light</vt:lpstr>
      <vt:lpstr>Avenir Book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449</cp:revision>
  <cp:lastPrinted>2017-03-20T19:13:43Z</cp:lastPrinted>
  <dcterms:created xsi:type="dcterms:W3CDTF">2017-01-08T03:44:27Z</dcterms:created>
  <dcterms:modified xsi:type="dcterms:W3CDTF">2017-03-27T18:44:17Z</dcterms:modified>
</cp:coreProperties>
</file>